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cky Coetzee" initials="DC" lastIdx="0" clrIdx="0">
    <p:extLst>
      <p:ext uri="{19B8F6BF-5375-455C-9EA6-DF929625EA0E}">
        <p15:presenceInfo xmlns:p15="http://schemas.microsoft.com/office/powerpoint/2012/main" userId="S-1-5-21-165481256-1976971360-929701000-10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49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8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7155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9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7361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901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1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7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6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3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2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2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2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9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3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49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emf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alue_(economics)" TargetMode="External"/><Relationship Id="rId2" Type="http://schemas.openxmlformats.org/officeDocument/2006/relationships/hyperlink" Target="https://en.wikipedia.org/wiki/Promis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hyperlink" Target="https://en.wikipedia.org/wiki/Custom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487" y="62040"/>
            <a:ext cx="8001000" cy="2971801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937" y="5647768"/>
            <a:ext cx="1744663" cy="10311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487" y="4358217"/>
            <a:ext cx="8174038" cy="966257"/>
          </a:xfrm>
        </p:spPr>
        <p:txBody>
          <a:bodyPr>
            <a:normAutofit lnSpcReduction="10000"/>
          </a:bodyPr>
          <a:lstStyle/>
          <a:p>
            <a:r>
              <a:rPr lang="en-ZA" sz="3000" dirty="0">
                <a:latin typeface="Aharoni" panose="02010803020104030203" pitchFamily="2" charset="-79"/>
                <a:cs typeface="Aharoni" panose="02010803020104030203" pitchFamily="2" charset="-79"/>
              </a:rPr>
              <a:t>VeriCon Quality Certification Scheme</a:t>
            </a:r>
          </a:p>
          <a:p>
            <a:r>
              <a:rPr lang="en-ZA" dirty="0" smtClean="0"/>
              <a:t> </a:t>
            </a:r>
            <a:endParaRPr lang="en-ZA" dirty="0"/>
          </a:p>
        </p:txBody>
      </p:sp>
      <p:pic>
        <p:nvPicPr>
          <p:cNvPr id="4" name="Picture 3" descr="Contact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685799"/>
            <a:ext cx="6821488" cy="172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937" y="4797123"/>
            <a:ext cx="1744663" cy="71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7" y="277282"/>
            <a:ext cx="8534400" cy="1507067"/>
          </a:xfrm>
        </p:spPr>
        <p:txBody>
          <a:bodyPr/>
          <a:lstStyle/>
          <a:p>
            <a:r>
              <a:rPr lang="en-ZA" b="1" dirty="0"/>
              <a:t>The </a:t>
            </a:r>
            <a:r>
              <a:rPr lang="en-ZA" b="1" dirty="0" err="1"/>
              <a:t>Vericon</a:t>
            </a:r>
            <a:r>
              <a:rPr lang="en-ZA" b="1" dirty="0"/>
              <a:t> process – step by step</a:t>
            </a:r>
            <a:br>
              <a:rPr lang="en-ZA" b="1" dirty="0"/>
            </a:br>
            <a:r>
              <a:rPr lang="en-ZA" sz="2800" b="1" dirty="0"/>
              <a:t>Phase </a:t>
            </a:r>
            <a:r>
              <a:rPr lang="en-ZA" sz="2800" b="1" dirty="0" smtClean="0"/>
              <a:t>3 </a:t>
            </a:r>
            <a:r>
              <a:rPr lang="en-ZA" sz="2800" b="1" dirty="0"/>
              <a:t>– </a:t>
            </a:r>
            <a:r>
              <a:rPr lang="en-ZA" sz="2800" b="1" dirty="0" smtClean="0"/>
              <a:t>production approvals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1" y="1962150"/>
            <a:ext cx="9440863" cy="4364297"/>
          </a:xfrm>
        </p:spPr>
        <p:txBody>
          <a:bodyPr>
            <a:normAutofit fontScale="85000" lnSpcReduction="10000"/>
          </a:bodyPr>
          <a:lstStyle/>
          <a:p>
            <a:r>
              <a:rPr lang="en-ZA" b="1" dirty="0" smtClean="0"/>
              <a:t>The Supplier notifies Defcon Protec regarding any new Production runs on the Approved Product.</a:t>
            </a:r>
          </a:p>
          <a:p>
            <a:pPr lvl="1"/>
            <a:r>
              <a:rPr lang="en-ZA" b="1" dirty="0" smtClean="0"/>
              <a:t>Defcon Protec receives samples at the start of the Production run. (Supplied or Collected)</a:t>
            </a:r>
          </a:p>
          <a:p>
            <a:pPr lvl="1"/>
            <a:r>
              <a:rPr lang="en-ZA" b="1" dirty="0" smtClean="0"/>
              <a:t>Pre-Production samples are checked for performance against the Approved Specification.</a:t>
            </a:r>
          </a:p>
          <a:p>
            <a:pPr lvl="1"/>
            <a:r>
              <a:rPr lang="en-ZA" b="1" dirty="0" smtClean="0"/>
              <a:t>If samples comply with requirements, a COC (Certificate of Conformance) is issued by the SANAS approved Laboratory.</a:t>
            </a:r>
          </a:p>
          <a:p>
            <a:pPr lvl="1"/>
            <a:r>
              <a:rPr lang="en-ZA" b="1" dirty="0" smtClean="0"/>
              <a:t>The COC is uploaded to the Defcon Protec Cloud based data storage facility.</a:t>
            </a:r>
          </a:p>
          <a:p>
            <a:pPr lvl="1"/>
            <a:r>
              <a:rPr lang="en-ZA" b="1" dirty="0" smtClean="0"/>
              <a:t>Documents and records for the Production run is supplied to Defcon Protec – similar to requirements for a Consignment Lot Inspection.</a:t>
            </a:r>
          </a:p>
          <a:p>
            <a:r>
              <a:rPr lang="en-ZA" b="1" dirty="0" smtClean="0"/>
              <a:t>Customer receives notification regarding sample approvals.</a:t>
            </a:r>
          </a:p>
          <a:p>
            <a:r>
              <a:rPr lang="en-ZA" b="1" dirty="0" smtClean="0"/>
              <a:t>Swing Tags with QR Code linked to COC is issued to Supplier.</a:t>
            </a:r>
          </a:p>
          <a:p>
            <a:pPr lvl="1"/>
            <a:r>
              <a:rPr lang="en-ZA" b="1" dirty="0" smtClean="0"/>
              <a:t>The number of swing tags will match the number of units in the inspection Lot.</a:t>
            </a:r>
          </a:p>
          <a:p>
            <a:pPr lvl="1"/>
            <a:r>
              <a:rPr lang="en-ZA" b="1" dirty="0" smtClean="0"/>
              <a:t>Customer can add Swing Tags to units during Production or Inspection.</a:t>
            </a:r>
            <a:endParaRPr lang="en-ZA" b="1" dirty="0"/>
          </a:p>
        </p:txBody>
      </p:sp>
      <p:pic>
        <p:nvPicPr>
          <p:cNvPr id="4" name="Picture 3" descr="Contact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90499"/>
            <a:ext cx="2905125" cy="7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937" y="5647768"/>
            <a:ext cx="1744663" cy="1031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937" y="4806648"/>
            <a:ext cx="1744663" cy="71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7" y="277282"/>
            <a:ext cx="8534400" cy="1507067"/>
          </a:xfrm>
        </p:spPr>
        <p:txBody>
          <a:bodyPr/>
          <a:lstStyle/>
          <a:p>
            <a:r>
              <a:rPr lang="en-ZA" b="1" dirty="0" smtClean="0"/>
              <a:t>Ongoing verification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62" y="2314575"/>
            <a:ext cx="8534400" cy="3615267"/>
          </a:xfrm>
        </p:spPr>
        <p:txBody>
          <a:bodyPr>
            <a:normAutofit lnSpcReduction="10000"/>
          </a:bodyPr>
          <a:lstStyle/>
          <a:p>
            <a:r>
              <a:rPr lang="en-ZA" b="1" dirty="0" smtClean="0"/>
              <a:t>Defcon Protec will do ongoing audits and checks on Approved Suppliers to ensure compliance with specifications.</a:t>
            </a:r>
          </a:p>
          <a:p>
            <a:r>
              <a:rPr lang="en-ZA" b="1" dirty="0" smtClean="0"/>
              <a:t>Any Quality Complaints or Product deviations will be followed up and Defcon Protec will ensure that Corrective Actions are put in place to ensure continuous conformity to specifications.</a:t>
            </a:r>
          </a:p>
          <a:p>
            <a:r>
              <a:rPr lang="en-ZA" b="1" dirty="0" smtClean="0"/>
              <a:t>Should products fail subsequent tests or inspections, VeriCon approvals may be placed on hold or withdrawn depending on severity of breach.</a:t>
            </a:r>
          </a:p>
          <a:p>
            <a:r>
              <a:rPr lang="en-ZA" b="1" dirty="0" smtClean="0"/>
              <a:t>Defcon Protec will back up data to ensure safekeeping of all COC Records. Data will be preserved for 10 years and will then be archived.</a:t>
            </a:r>
          </a:p>
          <a:p>
            <a:endParaRPr lang="en-ZA" dirty="0"/>
          </a:p>
        </p:txBody>
      </p:sp>
      <p:pic>
        <p:nvPicPr>
          <p:cNvPr id="4" name="Picture 3" descr="Contact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90499"/>
            <a:ext cx="2905125" cy="7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937" y="5647768"/>
            <a:ext cx="1744663" cy="10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7" y="277282"/>
            <a:ext cx="8534400" cy="1507067"/>
          </a:xfrm>
        </p:spPr>
        <p:txBody>
          <a:bodyPr/>
          <a:lstStyle/>
          <a:p>
            <a:r>
              <a:rPr lang="en-ZA" b="1" dirty="0"/>
              <a:t>Click, Scan and Download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pic>
        <p:nvPicPr>
          <p:cNvPr id="4" name="Picture 3" descr="Contact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90499"/>
            <a:ext cx="2905125" cy="7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937" y="5647768"/>
            <a:ext cx="1744663" cy="103110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3262" y="1042178"/>
            <a:ext cx="8534400" cy="3615267"/>
          </a:xfrm>
        </p:spPr>
        <p:txBody>
          <a:bodyPr/>
          <a:lstStyle/>
          <a:p>
            <a:r>
              <a:rPr lang="en-ZA" dirty="0" smtClean="0"/>
              <a:t>To access the COC or Lot Certificates, simply scan the QR Code on the Swing Tag. </a:t>
            </a:r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8" name="Picture 2" descr="Image result for cellphone scanning qr c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61" y="3304285"/>
            <a:ext cx="2663048" cy="23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079" y="3304285"/>
            <a:ext cx="1809436" cy="29901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8782" y="4414627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0988" y="4483310"/>
            <a:ext cx="33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>
                <a:solidFill>
                  <a:schemeClr val="bg1"/>
                </a:solidFill>
              </a:rPr>
              <a:t>=</a:t>
            </a:r>
            <a:endParaRPr lang="en-ZA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924" y="3313086"/>
            <a:ext cx="3110626" cy="3055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678" y="3985433"/>
            <a:ext cx="1188559" cy="18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7" y="277282"/>
            <a:ext cx="8534400" cy="1507067"/>
          </a:xfrm>
        </p:spPr>
        <p:txBody>
          <a:bodyPr>
            <a:normAutofit/>
          </a:bodyPr>
          <a:lstStyle/>
          <a:p>
            <a:r>
              <a:rPr lang="en-ZA" sz="3200" b="1" dirty="0" smtClean="0"/>
              <a:t>View the certificate of conformance</a:t>
            </a:r>
            <a:endParaRPr lang="en-ZA" sz="3200" b="1" dirty="0"/>
          </a:p>
        </p:txBody>
      </p:sp>
      <p:pic>
        <p:nvPicPr>
          <p:cNvPr id="4" name="Picture 3" descr="Contact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90499"/>
            <a:ext cx="2905125" cy="7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937" y="5647768"/>
            <a:ext cx="1744663" cy="1031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1" y="1520152"/>
            <a:ext cx="3021039" cy="2699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400" y="1944521"/>
            <a:ext cx="1145155" cy="186548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08037" y="-2381771"/>
            <a:ext cx="8534400" cy="3615267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439" y="1550027"/>
            <a:ext cx="2927376" cy="34410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0409" y="1550027"/>
            <a:ext cx="2574087" cy="34410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3473" y="5307632"/>
            <a:ext cx="3840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 smtClean="0"/>
              <a:t>Once QR Code is scanned, select to view, print or download the test report</a:t>
            </a:r>
            <a:endParaRPr lang="en-ZA" sz="2000" b="1" dirty="0"/>
          </a:p>
        </p:txBody>
      </p:sp>
    </p:spTree>
    <p:extLst>
      <p:ext uri="{BB962C8B-B14F-4D97-AF65-F5344CB8AC3E}">
        <p14:creationId xmlns:p14="http://schemas.microsoft.com/office/powerpoint/2010/main" val="6857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7" y="277282"/>
            <a:ext cx="8534400" cy="1507067"/>
          </a:xfrm>
        </p:spPr>
        <p:txBody>
          <a:bodyPr/>
          <a:lstStyle/>
          <a:p>
            <a:r>
              <a:rPr lang="en-ZA" b="1" dirty="0" smtClean="0"/>
              <a:t>Feedback from cell phone</a:t>
            </a:r>
            <a:endParaRPr lang="en-ZA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227" y="1647268"/>
            <a:ext cx="9321919" cy="4000500"/>
          </a:xfrm>
          <a:prstGeom prst="rect">
            <a:avLst/>
          </a:prstGeom>
        </p:spPr>
      </p:pic>
      <p:pic>
        <p:nvPicPr>
          <p:cNvPr id="4" name="Picture 3" descr="Contact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90499"/>
            <a:ext cx="2905125" cy="7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937" y="5647768"/>
            <a:ext cx="1744663" cy="10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7" y="277282"/>
            <a:ext cx="8534400" cy="1507067"/>
          </a:xfrm>
        </p:spPr>
        <p:txBody>
          <a:bodyPr/>
          <a:lstStyle/>
          <a:p>
            <a:r>
              <a:rPr lang="en-ZA" b="1" dirty="0" smtClean="0"/>
              <a:t>COSTS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78213"/>
            <a:ext cx="10496549" cy="3615267"/>
          </a:xfrm>
        </p:spPr>
        <p:txBody>
          <a:bodyPr>
            <a:normAutofit fontScale="85000" lnSpcReduction="20000"/>
          </a:bodyPr>
          <a:lstStyle/>
          <a:p>
            <a:r>
              <a:rPr lang="en-ZA" b="1" dirty="0" smtClean="0"/>
              <a:t>1. Standard cost for BCR = R6,600 + Travel Costs</a:t>
            </a:r>
          </a:p>
          <a:p>
            <a:r>
              <a:rPr lang="en-ZA" b="1" dirty="0" smtClean="0"/>
              <a:t>2. Standard cost for Local Content Verification if required = R4500 + Travel Costs.</a:t>
            </a:r>
          </a:p>
          <a:p>
            <a:r>
              <a:rPr lang="en-ZA" b="1" dirty="0" smtClean="0"/>
              <a:t>3. VeriCon Label Scheme = Sample evaluation costs as per price list.</a:t>
            </a:r>
          </a:p>
          <a:p>
            <a:pPr lvl="1"/>
            <a:r>
              <a:rPr lang="en-ZA" b="1" dirty="0" smtClean="0"/>
              <a:t>SANAS ATS Lab fabric/footwear testing.</a:t>
            </a:r>
          </a:p>
          <a:p>
            <a:pPr lvl="1"/>
            <a:r>
              <a:rPr lang="en-ZA" b="1" dirty="0" smtClean="0"/>
              <a:t>SANAS Defcon Protec sample evaluation charges for garments/selected items.</a:t>
            </a:r>
          </a:p>
          <a:p>
            <a:pPr lvl="1"/>
            <a:r>
              <a:rPr lang="en-ZA" b="1" dirty="0" smtClean="0"/>
              <a:t>SANAS Partner Laboratory costs for external testing.</a:t>
            </a:r>
          </a:p>
          <a:p>
            <a:r>
              <a:rPr lang="en-ZA" b="1" dirty="0" smtClean="0"/>
              <a:t>4. VeriCon consignment inspection costs at percentage of consignment value as per table        	 below. </a:t>
            </a:r>
          </a:p>
          <a:p>
            <a:pPr lvl="1"/>
            <a:r>
              <a:rPr lang="en-ZA" b="1" dirty="0" smtClean="0"/>
              <a:t>Includes sample testing and evaluation.</a:t>
            </a:r>
          </a:p>
          <a:p>
            <a:pPr lvl="1"/>
            <a:r>
              <a:rPr lang="en-ZA" b="1" dirty="0" smtClean="0"/>
              <a:t>Includes VeriCon labels.</a:t>
            </a:r>
          </a:p>
          <a:p>
            <a:pPr lvl="1"/>
            <a:r>
              <a:rPr lang="en-ZA" b="1" dirty="0" smtClean="0"/>
              <a:t>Includes COC issue, QR Code generation and Cloud Based data storage.</a:t>
            </a:r>
          </a:p>
          <a:p>
            <a:endParaRPr lang="en-ZA" dirty="0"/>
          </a:p>
        </p:txBody>
      </p:sp>
      <p:pic>
        <p:nvPicPr>
          <p:cNvPr id="4" name="Picture 3" descr="Contact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90499"/>
            <a:ext cx="2905125" cy="7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937" y="5647768"/>
            <a:ext cx="1744663" cy="103110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637161"/>
              </p:ext>
            </p:extLst>
          </p:nvPr>
        </p:nvGraphicFramePr>
        <p:xfrm>
          <a:off x="1141412" y="4876799"/>
          <a:ext cx="4221163" cy="1838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4109"/>
                <a:gridCol w="1407054"/>
              </a:tblGrid>
              <a:tr h="264202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u="none" strike="noStrike" dirty="0">
                          <a:effectLst/>
                        </a:rPr>
                        <a:t>Consignment Value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>
                          <a:effectLst/>
                        </a:rPr>
                        <a:t>% Cost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09223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 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31426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</a:rPr>
                        <a:t>Up to R200,000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 dirty="0">
                          <a:effectLst/>
                        </a:rPr>
                        <a:t>5,0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R200,001 to R400,000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 dirty="0">
                          <a:effectLst/>
                        </a:rPr>
                        <a:t>4,5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2144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R400,001 to R600,000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4,0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2144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R600,001 to R800,00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3,5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2144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R800,001 to R1,000,000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>
                          <a:effectLst/>
                        </a:rPr>
                        <a:t>3,0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2144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>
                          <a:effectLst/>
                        </a:rPr>
                        <a:t>R1,000,000 and over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 dirty="0">
                          <a:effectLst/>
                        </a:rPr>
                        <a:t>2,5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8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7" y="277282"/>
            <a:ext cx="8534400" cy="1507067"/>
          </a:xfrm>
        </p:spPr>
        <p:txBody>
          <a:bodyPr>
            <a:normAutofit/>
          </a:bodyPr>
          <a:lstStyle/>
          <a:p>
            <a:r>
              <a:rPr lang="en-ZA" sz="4400" b="1" dirty="0" smtClean="0"/>
              <a:t>VERICON</a:t>
            </a:r>
            <a:endParaRPr lang="en-ZA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4259841"/>
            <a:ext cx="8534400" cy="3615267"/>
          </a:xfrm>
        </p:spPr>
        <p:txBody>
          <a:bodyPr>
            <a:normAutofit/>
          </a:bodyPr>
          <a:lstStyle/>
          <a:p>
            <a:r>
              <a:rPr lang="en-ZA" sz="4800" b="1" dirty="0" smtClean="0"/>
              <a:t>Lock in performance</a:t>
            </a:r>
          </a:p>
          <a:p>
            <a:r>
              <a:rPr lang="en-ZA" sz="4800" b="1" dirty="0" smtClean="0"/>
              <a:t>Lock out your competitors</a:t>
            </a:r>
          </a:p>
          <a:p>
            <a:endParaRPr lang="en-ZA" sz="6000" b="1" dirty="0" smtClean="0"/>
          </a:p>
          <a:p>
            <a:endParaRPr lang="en-ZA" dirty="0"/>
          </a:p>
        </p:txBody>
      </p:sp>
      <p:pic>
        <p:nvPicPr>
          <p:cNvPr id="4" name="Picture 3" descr="Contact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549" y="470691"/>
            <a:ext cx="4248150" cy="1120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937" y="5647768"/>
            <a:ext cx="1744663" cy="1031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549" y="2913769"/>
            <a:ext cx="3031105" cy="1247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47" y="2152164"/>
            <a:ext cx="6047285" cy="200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7" y="277282"/>
            <a:ext cx="8534400" cy="1507067"/>
          </a:xfrm>
        </p:spPr>
        <p:txBody>
          <a:bodyPr/>
          <a:lstStyle/>
          <a:p>
            <a:r>
              <a:rPr lang="en-ZA" b="1" dirty="0"/>
              <a:t>What is VeriCon?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62" y="2314575"/>
            <a:ext cx="8534400" cy="3615267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ZA" sz="3200" b="1" dirty="0" smtClean="0"/>
              <a:t>VeriCon </a:t>
            </a:r>
            <a:r>
              <a:rPr lang="en-ZA" sz="3200" b="1" dirty="0"/>
              <a:t>is a cloud based Quality Certification Scheme based on continuous inspections </a:t>
            </a:r>
            <a:r>
              <a:rPr lang="en-ZA" sz="3200" b="1" dirty="0" smtClean="0"/>
              <a:t>for:</a:t>
            </a:r>
          </a:p>
          <a:p>
            <a:pPr lvl="1" fontAlgn="base"/>
            <a:r>
              <a:rPr lang="en-ZA" sz="3000" b="1" dirty="0" smtClean="0"/>
              <a:t> </a:t>
            </a:r>
            <a:r>
              <a:rPr lang="en-ZA" sz="3000" b="1" dirty="0"/>
              <a:t>Fabrics, </a:t>
            </a:r>
            <a:endParaRPr lang="en-ZA" sz="3000" b="1" dirty="0" smtClean="0"/>
          </a:p>
          <a:p>
            <a:pPr lvl="1" fontAlgn="base"/>
            <a:r>
              <a:rPr lang="en-ZA" sz="3000" b="1" dirty="0" smtClean="0"/>
              <a:t>Garments</a:t>
            </a:r>
            <a:r>
              <a:rPr lang="en-ZA" sz="3000" b="1" dirty="0"/>
              <a:t>, </a:t>
            </a:r>
            <a:endParaRPr lang="en-ZA" sz="3000" b="1" dirty="0" smtClean="0"/>
          </a:p>
          <a:p>
            <a:pPr lvl="1" fontAlgn="base"/>
            <a:r>
              <a:rPr lang="en-ZA" sz="3000" b="1" dirty="0" smtClean="0"/>
              <a:t>Footwear </a:t>
            </a:r>
            <a:r>
              <a:rPr lang="en-ZA" sz="3000" b="1" dirty="0"/>
              <a:t>or </a:t>
            </a:r>
            <a:endParaRPr lang="en-ZA" sz="3000" b="1" dirty="0" smtClean="0"/>
          </a:p>
          <a:p>
            <a:pPr lvl="1" fontAlgn="base"/>
            <a:r>
              <a:rPr lang="en-ZA" sz="3000" b="1" dirty="0"/>
              <a:t>A</a:t>
            </a:r>
            <a:r>
              <a:rPr lang="en-ZA" sz="3000" b="1" dirty="0" smtClean="0"/>
              <a:t>ny </a:t>
            </a:r>
            <a:r>
              <a:rPr lang="en-ZA" sz="3000" b="1" dirty="0"/>
              <a:t>other items where a performance based specification is in place</a:t>
            </a:r>
            <a:r>
              <a:rPr lang="en-ZA" sz="3000" b="1" dirty="0" smtClean="0"/>
              <a:t>.</a:t>
            </a:r>
          </a:p>
          <a:p>
            <a:pPr lvl="1" fontAlgn="base"/>
            <a:endParaRPr lang="en-ZA" sz="3000" b="1" dirty="0"/>
          </a:p>
          <a:p>
            <a:endParaRPr lang="en-ZA" dirty="0"/>
          </a:p>
        </p:txBody>
      </p:sp>
      <p:pic>
        <p:nvPicPr>
          <p:cNvPr id="4" name="Picture 3" descr="Contact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90499"/>
            <a:ext cx="2905125" cy="7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937" y="5647768"/>
            <a:ext cx="1744663" cy="1031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137" y="5557695"/>
            <a:ext cx="2724713" cy="11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7" y="277282"/>
            <a:ext cx="8534400" cy="1507067"/>
          </a:xfrm>
        </p:spPr>
        <p:txBody>
          <a:bodyPr/>
          <a:lstStyle/>
          <a:p>
            <a:r>
              <a:rPr lang="en-ZA" b="1" dirty="0"/>
              <a:t>Quality protection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62" y="2314575"/>
            <a:ext cx="8534400" cy="3615267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ZA" sz="2800" b="1" dirty="0" smtClean="0"/>
              <a:t>How do you know you are getting quality products ?</a:t>
            </a:r>
          </a:p>
          <a:p>
            <a:pPr fontAlgn="base"/>
            <a:r>
              <a:rPr lang="en-ZA" sz="2800" b="1" dirty="0" smtClean="0"/>
              <a:t>VeriCon can ensure that quality is Verified and Confirmed !</a:t>
            </a:r>
          </a:p>
          <a:p>
            <a:pPr fontAlgn="base"/>
            <a:r>
              <a:rPr lang="en-ZA" sz="2800" b="1" dirty="0" smtClean="0"/>
              <a:t>Purchase </a:t>
            </a:r>
            <a:r>
              <a:rPr lang="en-ZA" sz="2800" b="1" dirty="0"/>
              <a:t>or sell with confidence based on the VeriCon Quality Scheme. </a:t>
            </a:r>
            <a:endParaRPr lang="en-ZA" sz="2800" b="1" dirty="0" smtClean="0"/>
          </a:p>
          <a:p>
            <a:pPr fontAlgn="base"/>
            <a:r>
              <a:rPr lang="en-ZA" sz="2800" b="1" dirty="0" smtClean="0"/>
              <a:t>Products </a:t>
            </a:r>
            <a:r>
              <a:rPr lang="en-ZA" sz="2800" b="1" dirty="0"/>
              <a:t>are verified and certified against the selected test criteria. You can be sure of what you get – VeriCon gives you that assurance.</a:t>
            </a:r>
          </a:p>
          <a:p>
            <a:endParaRPr lang="en-ZA" dirty="0"/>
          </a:p>
        </p:txBody>
      </p:sp>
      <p:pic>
        <p:nvPicPr>
          <p:cNvPr id="4" name="Picture 3" descr="Contact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90499"/>
            <a:ext cx="2905125" cy="7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937" y="5647768"/>
            <a:ext cx="1744663" cy="10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7" y="277282"/>
            <a:ext cx="8534400" cy="1507067"/>
          </a:xfrm>
        </p:spPr>
        <p:txBody>
          <a:bodyPr/>
          <a:lstStyle/>
          <a:p>
            <a:r>
              <a:rPr lang="en-ZA" b="1" dirty="0"/>
              <a:t>Swing tags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71132"/>
            <a:ext cx="8534400" cy="3615267"/>
          </a:xfrm>
        </p:spPr>
        <p:txBody>
          <a:bodyPr>
            <a:noAutofit/>
          </a:bodyPr>
          <a:lstStyle/>
          <a:p>
            <a:pPr fontAlgn="base"/>
            <a:r>
              <a:rPr lang="en-ZA" sz="1800" b="1" dirty="0" smtClean="0"/>
              <a:t>All </a:t>
            </a:r>
            <a:r>
              <a:rPr lang="en-ZA" sz="1800" b="1" dirty="0"/>
              <a:t>approved products are verified by VeriCon Swing tags. </a:t>
            </a:r>
            <a:endParaRPr lang="en-ZA" sz="1800" b="1" dirty="0" smtClean="0"/>
          </a:p>
          <a:p>
            <a:pPr fontAlgn="base"/>
            <a:r>
              <a:rPr lang="en-ZA" sz="1800" b="1" dirty="0" smtClean="0"/>
              <a:t>This </a:t>
            </a:r>
            <a:r>
              <a:rPr lang="en-ZA" sz="1800" b="1" dirty="0"/>
              <a:t>is valid for rolls of fabric, garments, footwear or any other selected and approved items as agreed. </a:t>
            </a:r>
            <a:endParaRPr lang="en-ZA" sz="1800" b="1" dirty="0" smtClean="0"/>
          </a:p>
          <a:p>
            <a:pPr fontAlgn="base"/>
            <a:r>
              <a:rPr lang="en-ZA" sz="1800" b="1" dirty="0" smtClean="0"/>
              <a:t>Every </a:t>
            </a:r>
            <a:r>
              <a:rPr lang="en-ZA" sz="1800" b="1" dirty="0"/>
              <a:t>swing tag has a </a:t>
            </a:r>
            <a:r>
              <a:rPr lang="en-ZA" sz="1800" b="1" dirty="0" smtClean="0"/>
              <a:t>unique QR </a:t>
            </a:r>
            <a:r>
              <a:rPr lang="en-ZA" sz="1800" b="1" dirty="0"/>
              <a:t>Code which is linked to the cloud based Certificate of Conformance or Lot Certificate</a:t>
            </a:r>
            <a:r>
              <a:rPr lang="en-ZA" sz="1800" b="1" dirty="0" smtClean="0"/>
              <a:t>.</a:t>
            </a:r>
          </a:p>
          <a:p>
            <a:pPr fontAlgn="base"/>
            <a:endParaRPr lang="en-ZA" sz="1800" b="1" dirty="0"/>
          </a:p>
          <a:p>
            <a:pPr fontAlgn="base"/>
            <a:r>
              <a:rPr lang="en-ZA" sz="1800" b="1" dirty="0"/>
              <a:t>Click, Scan and Download</a:t>
            </a:r>
          </a:p>
          <a:p>
            <a:pPr fontAlgn="base"/>
            <a:r>
              <a:rPr lang="en-ZA" sz="1800" b="1" dirty="0"/>
              <a:t>Information is secure and available forever</a:t>
            </a:r>
            <a:r>
              <a:rPr lang="en-ZA" sz="1800" b="1" dirty="0" smtClean="0"/>
              <a:t>.</a:t>
            </a:r>
          </a:p>
          <a:p>
            <a:pPr fontAlgn="base"/>
            <a:endParaRPr lang="en-ZA" sz="1800" b="1" dirty="0"/>
          </a:p>
          <a:p>
            <a:pPr fontAlgn="base"/>
            <a:r>
              <a:rPr lang="en-ZA" sz="1800" b="1" dirty="0"/>
              <a:t>Green lock </a:t>
            </a:r>
            <a:r>
              <a:rPr lang="en-ZA" sz="1800" b="1" dirty="0" smtClean="0"/>
              <a:t>= Contains imported </a:t>
            </a:r>
            <a:r>
              <a:rPr lang="en-ZA" sz="1800" b="1" dirty="0"/>
              <a:t>content</a:t>
            </a:r>
            <a:r>
              <a:rPr lang="en-ZA" sz="1800" b="1" dirty="0" smtClean="0"/>
              <a:t>.</a:t>
            </a:r>
          </a:p>
          <a:p>
            <a:pPr fontAlgn="base"/>
            <a:r>
              <a:rPr lang="en-ZA" sz="1800" b="1" dirty="0" smtClean="0"/>
              <a:t>Gold lock = Local Content Compliant</a:t>
            </a:r>
            <a:endParaRPr lang="en-ZA" sz="1800" b="1" dirty="0"/>
          </a:p>
        </p:txBody>
      </p:sp>
      <p:pic>
        <p:nvPicPr>
          <p:cNvPr id="4" name="Picture 3" descr="Contact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90499"/>
            <a:ext cx="2905125" cy="7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937" y="5647768"/>
            <a:ext cx="1744663" cy="1031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700" y="1343385"/>
            <a:ext cx="1837986" cy="299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7262" y="3590646"/>
            <a:ext cx="1809436" cy="29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662" y="557212"/>
            <a:ext cx="8534400" cy="1507067"/>
          </a:xfrm>
        </p:spPr>
        <p:txBody>
          <a:bodyPr/>
          <a:lstStyle/>
          <a:p>
            <a:r>
              <a:rPr lang="en-ZA" b="1" dirty="0"/>
              <a:t>The VeriCon LOCKS signify: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62" y="2314575"/>
            <a:ext cx="8534400" cy="3615267"/>
          </a:xfrm>
        </p:spPr>
        <p:txBody>
          <a:bodyPr>
            <a:normAutofit/>
          </a:bodyPr>
          <a:lstStyle/>
          <a:p>
            <a:pPr fontAlgn="base"/>
            <a:r>
              <a:rPr lang="en-ZA" dirty="0"/>
              <a:t> </a:t>
            </a:r>
            <a:r>
              <a:rPr lang="en-ZA" sz="2800" b="1" dirty="0" smtClean="0"/>
              <a:t>• </a:t>
            </a:r>
            <a:r>
              <a:rPr lang="en-ZA" sz="2800" b="1" dirty="0"/>
              <a:t>Confidence</a:t>
            </a:r>
            <a:br>
              <a:rPr lang="en-ZA" sz="2800" b="1" dirty="0"/>
            </a:br>
            <a:r>
              <a:rPr lang="en-ZA" sz="2800" b="1" dirty="0"/>
              <a:t>• Continuity</a:t>
            </a:r>
            <a:br>
              <a:rPr lang="en-ZA" sz="2800" b="1" dirty="0"/>
            </a:br>
            <a:r>
              <a:rPr lang="en-ZA" sz="2800" b="1" dirty="0"/>
              <a:t>• Conformance</a:t>
            </a:r>
            <a:br>
              <a:rPr lang="en-ZA" sz="2800" b="1" dirty="0"/>
            </a:br>
            <a:r>
              <a:rPr lang="en-ZA" sz="2800" b="1" dirty="0"/>
              <a:t>• Risk Mitigation</a:t>
            </a:r>
            <a:br>
              <a:rPr lang="en-ZA" sz="2800" b="1" dirty="0"/>
            </a:br>
            <a:r>
              <a:rPr lang="en-ZA" sz="2800" b="1" dirty="0"/>
              <a:t>• Customer Satisfaction</a:t>
            </a:r>
            <a:br>
              <a:rPr lang="en-ZA" sz="2800" b="1" dirty="0"/>
            </a:br>
            <a:r>
              <a:rPr lang="en-ZA" sz="2800" b="1" dirty="0"/>
              <a:t>• Ongoing Compliance with selected criteria</a:t>
            </a:r>
          </a:p>
          <a:p>
            <a:endParaRPr lang="en-ZA" dirty="0"/>
          </a:p>
        </p:txBody>
      </p:sp>
      <p:pic>
        <p:nvPicPr>
          <p:cNvPr id="4" name="Picture 3" descr="Contact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90499"/>
            <a:ext cx="2905125" cy="7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937" y="5647768"/>
            <a:ext cx="1744663" cy="1031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0" y="1980714"/>
            <a:ext cx="6047285" cy="200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7" y="277282"/>
            <a:ext cx="8534400" cy="1507067"/>
          </a:xfrm>
        </p:spPr>
        <p:txBody>
          <a:bodyPr/>
          <a:lstStyle/>
          <a:p>
            <a:r>
              <a:rPr lang="en-ZA" b="1" dirty="0"/>
              <a:t>Value proposition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737" y="1695450"/>
            <a:ext cx="9297988" cy="4695825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ZA" sz="4200" b="1" i="1" dirty="0">
                <a:latin typeface="BatangChe" panose="02030609000101010101" pitchFamily="49" charset="-127"/>
                <a:ea typeface="BatangChe" panose="02030609000101010101" pitchFamily="49" charset="-127"/>
                <a:cs typeface="Andalus" panose="02020603050405020304" pitchFamily="18" charset="-78"/>
              </a:rPr>
              <a:t>A value proposition is a </a:t>
            </a:r>
            <a:r>
              <a:rPr lang="en-ZA" sz="4200" b="1" i="1" dirty="0">
                <a:latin typeface="BatangChe" panose="02030609000101010101" pitchFamily="49" charset="-127"/>
                <a:ea typeface="BatangChe" panose="02030609000101010101" pitchFamily="49" charset="-127"/>
                <a:cs typeface="Andalus" panose="02020603050405020304" pitchFamily="18" charset="-78"/>
                <a:hlinkClick r:id="rId2" tooltip="Promise"/>
              </a:rPr>
              <a:t>promise</a:t>
            </a:r>
            <a:r>
              <a:rPr lang="en-ZA" sz="4200" b="1" i="1" dirty="0">
                <a:latin typeface="BatangChe" panose="02030609000101010101" pitchFamily="49" charset="-127"/>
                <a:ea typeface="BatangChe" panose="02030609000101010101" pitchFamily="49" charset="-127"/>
                <a:cs typeface="Andalus" panose="02020603050405020304" pitchFamily="18" charset="-78"/>
              </a:rPr>
              <a:t> of </a:t>
            </a:r>
            <a:r>
              <a:rPr lang="en-ZA" sz="4200" b="1" i="1" dirty="0">
                <a:latin typeface="BatangChe" panose="02030609000101010101" pitchFamily="49" charset="-127"/>
                <a:ea typeface="BatangChe" panose="02030609000101010101" pitchFamily="49" charset="-127"/>
                <a:cs typeface="Andalus" panose="02020603050405020304" pitchFamily="18" charset="-78"/>
                <a:hlinkClick r:id="rId3" tooltip="Value (economics)"/>
              </a:rPr>
              <a:t>value</a:t>
            </a:r>
            <a:r>
              <a:rPr lang="en-ZA" sz="4200" b="1" i="1" dirty="0">
                <a:latin typeface="BatangChe" panose="02030609000101010101" pitchFamily="49" charset="-127"/>
                <a:ea typeface="BatangChe" panose="02030609000101010101" pitchFamily="49" charset="-127"/>
                <a:cs typeface="Andalus" panose="02020603050405020304" pitchFamily="18" charset="-78"/>
              </a:rPr>
              <a:t> </a:t>
            </a:r>
            <a:r>
              <a:rPr lang="en-ZA" sz="4200" b="1" i="1" dirty="0" smtClean="0">
                <a:latin typeface="BatangChe" panose="02030609000101010101" pitchFamily="49" charset="-127"/>
                <a:ea typeface="BatangChe" panose="02030609000101010101" pitchFamily="49" charset="-127"/>
                <a:cs typeface="Andalus" panose="02020603050405020304" pitchFamily="18" charset="-78"/>
              </a:rPr>
              <a:t>to </a:t>
            </a:r>
            <a:r>
              <a:rPr lang="en-ZA" sz="4200" b="1" i="1" dirty="0">
                <a:latin typeface="BatangChe" panose="02030609000101010101" pitchFamily="49" charset="-127"/>
                <a:ea typeface="BatangChe" panose="02030609000101010101" pitchFamily="49" charset="-127"/>
                <a:cs typeface="Andalus" panose="02020603050405020304" pitchFamily="18" charset="-78"/>
              </a:rPr>
              <a:t>be delivered, communicated, and acknowledged. </a:t>
            </a:r>
            <a:endParaRPr lang="en-ZA" sz="4200" b="1" i="1" dirty="0" smtClean="0">
              <a:latin typeface="BatangChe" panose="02030609000101010101" pitchFamily="49" charset="-127"/>
              <a:ea typeface="BatangChe" panose="02030609000101010101" pitchFamily="49" charset="-127"/>
              <a:cs typeface="Andalus" panose="02020603050405020304" pitchFamily="18" charset="-78"/>
            </a:endParaRPr>
          </a:p>
          <a:p>
            <a:pPr fontAlgn="base"/>
            <a:r>
              <a:rPr lang="en-ZA" sz="4200" b="1" i="1" dirty="0" smtClean="0">
                <a:latin typeface="BatangChe" panose="02030609000101010101" pitchFamily="49" charset="-127"/>
                <a:ea typeface="BatangChe" panose="02030609000101010101" pitchFamily="49" charset="-127"/>
                <a:cs typeface="Andalus" panose="02020603050405020304" pitchFamily="18" charset="-78"/>
              </a:rPr>
              <a:t>It </a:t>
            </a:r>
            <a:r>
              <a:rPr lang="en-ZA" sz="4200" b="1" i="1" dirty="0">
                <a:latin typeface="BatangChe" panose="02030609000101010101" pitchFamily="49" charset="-127"/>
                <a:ea typeface="BatangChe" panose="02030609000101010101" pitchFamily="49" charset="-127"/>
                <a:cs typeface="Andalus" panose="02020603050405020304" pitchFamily="18" charset="-78"/>
              </a:rPr>
              <a:t>is also </a:t>
            </a:r>
            <a:r>
              <a:rPr lang="en-ZA" sz="4200" b="1" i="1" dirty="0" smtClean="0">
                <a:latin typeface="BatangChe" panose="02030609000101010101" pitchFamily="49" charset="-127"/>
                <a:ea typeface="BatangChe" panose="02030609000101010101" pitchFamily="49" charset="-127"/>
                <a:cs typeface="Andalus" panose="02020603050405020304" pitchFamily="18" charset="-78"/>
              </a:rPr>
              <a:t>an expectation </a:t>
            </a:r>
            <a:r>
              <a:rPr lang="en-ZA" sz="4200" b="1" i="1" dirty="0">
                <a:latin typeface="BatangChe" panose="02030609000101010101" pitchFamily="49" charset="-127"/>
                <a:ea typeface="BatangChe" panose="02030609000101010101" pitchFamily="49" charset="-127"/>
                <a:cs typeface="Andalus" panose="02020603050405020304" pitchFamily="18" charset="-78"/>
              </a:rPr>
              <a:t>from the </a:t>
            </a:r>
            <a:r>
              <a:rPr lang="en-ZA" sz="4200" b="1" i="1" dirty="0">
                <a:latin typeface="BatangChe" panose="02030609000101010101" pitchFamily="49" charset="-127"/>
                <a:ea typeface="BatangChe" panose="02030609000101010101" pitchFamily="49" charset="-127"/>
                <a:cs typeface="Andalus" panose="02020603050405020304" pitchFamily="18" charset="-78"/>
                <a:hlinkClick r:id="rId4" tooltip="Customer"/>
              </a:rPr>
              <a:t>customer</a:t>
            </a:r>
            <a:r>
              <a:rPr lang="en-ZA" sz="4200" b="1" i="1" dirty="0">
                <a:latin typeface="BatangChe" panose="02030609000101010101" pitchFamily="49" charset="-127"/>
                <a:ea typeface="BatangChe" panose="02030609000101010101" pitchFamily="49" charset="-127"/>
                <a:cs typeface="Andalus" panose="02020603050405020304" pitchFamily="18" charset="-78"/>
              </a:rPr>
              <a:t> </a:t>
            </a:r>
            <a:r>
              <a:rPr lang="en-ZA" sz="4200" b="1" i="1" dirty="0" smtClean="0">
                <a:latin typeface="BatangChe" panose="02030609000101010101" pitchFamily="49" charset="-127"/>
                <a:ea typeface="BatangChe" panose="02030609000101010101" pitchFamily="49" charset="-127"/>
                <a:cs typeface="Andalus" panose="02020603050405020304" pitchFamily="18" charset="-78"/>
              </a:rPr>
              <a:t>that the benefit that will </a:t>
            </a:r>
            <a:r>
              <a:rPr lang="en-ZA" sz="4200" b="1" i="1" dirty="0">
                <a:latin typeface="BatangChe" panose="02030609000101010101" pitchFamily="49" charset="-127"/>
                <a:ea typeface="BatangChe" panose="02030609000101010101" pitchFamily="49" charset="-127"/>
                <a:cs typeface="Andalus" panose="02020603050405020304" pitchFamily="18" charset="-78"/>
              </a:rPr>
              <a:t>be delivered, experienced </a:t>
            </a:r>
            <a:r>
              <a:rPr lang="en-ZA" sz="4200" b="1" i="1" dirty="0" smtClean="0">
                <a:latin typeface="BatangChe" panose="02030609000101010101" pitchFamily="49" charset="-127"/>
                <a:ea typeface="BatangChe" panose="02030609000101010101" pitchFamily="49" charset="-127"/>
                <a:cs typeface="Andalus" panose="02020603050405020304" pitchFamily="18" charset="-78"/>
              </a:rPr>
              <a:t>or acquired, will add value to their business.</a:t>
            </a:r>
          </a:p>
          <a:p>
            <a:pPr fontAlgn="base"/>
            <a:endParaRPr lang="en-ZA" dirty="0"/>
          </a:p>
          <a:p>
            <a:pPr fontAlgn="base"/>
            <a:endParaRPr lang="en-ZA" dirty="0" smtClean="0"/>
          </a:p>
          <a:p>
            <a:pPr fontAlgn="base"/>
            <a:endParaRPr lang="en-ZA" dirty="0" smtClean="0"/>
          </a:p>
          <a:p>
            <a:pPr fontAlgn="base"/>
            <a:r>
              <a:rPr lang="en-ZA" sz="5000" b="1" u="sng" dirty="0" smtClean="0"/>
              <a:t>VeriCon Value Proposition :</a:t>
            </a:r>
          </a:p>
          <a:p>
            <a:pPr fontAlgn="base"/>
            <a:r>
              <a:rPr lang="en-ZA" sz="5000" b="1" dirty="0" smtClean="0"/>
              <a:t>VeriCon will </a:t>
            </a:r>
            <a:r>
              <a:rPr lang="en-ZA" sz="5000" b="1" dirty="0"/>
              <a:t>mitigate </a:t>
            </a:r>
            <a:r>
              <a:rPr lang="en-ZA" sz="5000" b="1" dirty="0" smtClean="0"/>
              <a:t>your quality </a:t>
            </a:r>
            <a:r>
              <a:rPr lang="en-ZA" sz="5000" b="1" dirty="0"/>
              <a:t>risks, </a:t>
            </a:r>
            <a:r>
              <a:rPr lang="en-ZA" sz="5000" b="1" dirty="0" smtClean="0"/>
              <a:t>reduce your total quality costs, provide </a:t>
            </a:r>
            <a:r>
              <a:rPr lang="en-ZA" sz="5000" b="1" dirty="0"/>
              <a:t>full time cloud based </a:t>
            </a:r>
            <a:r>
              <a:rPr lang="en-ZA" sz="5000" b="1" dirty="0" smtClean="0"/>
              <a:t>traceability, enabling any of your customers full time access to performance data.</a:t>
            </a:r>
          </a:p>
          <a:p>
            <a:pPr fontAlgn="base"/>
            <a:r>
              <a:rPr lang="en-ZA" sz="5000" b="1" dirty="0" smtClean="0"/>
              <a:t>Lock in performance with VeriCon</a:t>
            </a:r>
            <a:endParaRPr lang="en-ZA" sz="5000" b="1" dirty="0"/>
          </a:p>
          <a:p>
            <a:pPr fontAlgn="base"/>
            <a:endParaRPr lang="en-ZA" dirty="0"/>
          </a:p>
        </p:txBody>
      </p:sp>
      <p:pic>
        <p:nvPicPr>
          <p:cNvPr id="4" name="Picture 3" descr="Contact 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90499"/>
            <a:ext cx="2905125" cy="7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4937" y="5647768"/>
            <a:ext cx="1744663" cy="10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7" y="1220258"/>
            <a:ext cx="9944100" cy="5294841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ZA" b="1" dirty="0"/>
              <a:t>Can you verify that you hardly ever receive problem goods and that you never have to do quality checks on behalf of your suppliers?</a:t>
            </a:r>
          </a:p>
          <a:p>
            <a:pPr fontAlgn="base"/>
            <a:r>
              <a:rPr lang="en-ZA" b="1" dirty="0"/>
              <a:t>Can you confirm you never have fabric or garment problems related to measurements, performance, colour or continuity?</a:t>
            </a:r>
          </a:p>
          <a:p>
            <a:pPr fontAlgn="base"/>
            <a:r>
              <a:rPr lang="en-ZA" b="1" dirty="0"/>
              <a:t>Can you buy with confidence and be assured your performance risks have been mitigated?</a:t>
            </a:r>
          </a:p>
          <a:p>
            <a:pPr fontAlgn="base"/>
            <a:r>
              <a:rPr lang="en-ZA" b="1" dirty="0"/>
              <a:t>Are you sure specific performance criteria have been checked and complied with?</a:t>
            </a:r>
          </a:p>
          <a:p>
            <a:pPr fontAlgn="base"/>
            <a:r>
              <a:rPr lang="en-ZA" b="1" dirty="0"/>
              <a:t>Can you readily access the test data or Certificates of Conformance in a matter of minutes?</a:t>
            </a:r>
          </a:p>
          <a:p>
            <a:pPr fontAlgn="base"/>
            <a:r>
              <a:rPr lang="en-ZA" b="1" dirty="0"/>
              <a:t>Do you have ongoing records of performance for your product that anyone can access even years after the goods have been supplied?</a:t>
            </a:r>
          </a:p>
          <a:p>
            <a:pPr fontAlgn="base"/>
            <a:r>
              <a:rPr lang="en-ZA" b="1" dirty="0"/>
              <a:t>Do have visible identification on your products that show your customers they can purchase with confidence – quality related labels or swing tags?</a:t>
            </a:r>
          </a:p>
          <a:p>
            <a:pPr fontAlgn="base"/>
            <a:r>
              <a:rPr lang="en-ZA" sz="2600" b="1" dirty="0"/>
              <a:t>The VeriCon Labelling Scheme address all these concerns.</a:t>
            </a:r>
          </a:p>
          <a:p>
            <a:endParaRPr lang="en-ZA" dirty="0"/>
          </a:p>
        </p:txBody>
      </p:sp>
      <p:pic>
        <p:nvPicPr>
          <p:cNvPr id="4" name="Picture 3" descr="Contact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90499"/>
            <a:ext cx="2905125" cy="7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937" y="5647768"/>
            <a:ext cx="1744663" cy="1031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2262" y="1220259"/>
            <a:ext cx="1249963" cy="20655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4319" y="495300"/>
            <a:ext cx="5844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b="1" i="1" dirty="0">
                <a:solidFill>
                  <a:srgbClr val="3366FF"/>
                </a:solidFill>
                <a:latin typeface="Open Sans"/>
              </a:rPr>
              <a:t>Buy with Confidence. Sell with Confidence</a:t>
            </a:r>
            <a:endParaRPr lang="en-ZA" sz="2000" b="1" dirty="0"/>
          </a:p>
        </p:txBody>
      </p:sp>
    </p:spTree>
    <p:extLst>
      <p:ext uri="{BB962C8B-B14F-4D97-AF65-F5344CB8AC3E}">
        <p14:creationId xmlns:p14="http://schemas.microsoft.com/office/powerpoint/2010/main" val="4659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7" y="277282"/>
            <a:ext cx="8534400" cy="1507067"/>
          </a:xfrm>
        </p:spPr>
        <p:txBody>
          <a:bodyPr>
            <a:normAutofit/>
          </a:bodyPr>
          <a:lstStyle/>
          <a:p>
            <a:r>
              <a:rPr lang="en-ZA" sz="3200" b="1" dirty="0" smtClean="0"/>
              <a:t>The </a:t>
            </a:r>
            <a:r>
              <a:rPr lang="en-ZA" sz="3200" b="1" dirty="0" err="1" smtClean="0"/>
              <a:t>Vericon</a:t>
            </a:r>
            <a:r>
              <a:rPr lang="en-ZA" sz="3200" b="1" dirty="0" smtClean="0"/>
              <a:t> process – step by step</a:t>
            </a:r>
            <a:br>
              <a:rPr lang="en-ZA" sz="3200" b="1" dirty="0" smtClean="0"/>
            </a:br>
            <a:r>
              <a:rPr lang="en-ZA" sz="2400" b="1" dirty="0" smtClean="0"/>
              <a:t>Phase 1 – product approval</a:t>
            </a:r>
            <a:endParaRPr lang="en-ZA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62" y="2314575"/>
            <a:ext cx="8534400" cy="361526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ZA" b="1" dirty="0" smtClean="0"/>
              <a:t>Supplier is audited in terms of a BCR (Business Capability Report)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b="1" dirty="0" smtClean="0"/>
              <a:t>The key purpose is to determine whether the business has the capability to supply quality products on a continuous basis.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b="1" dirty="0" smtClean="0"/>
              <a:t>The item or items to be VeriCon approved is selected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b="1" dirty="0" smtClean="0"/>
              <a:t>There must be a SANS Specification, Private Specification, or a Customer Specified Specification that the selected product needs to comply with. </a:t>
            </a:r>
            <a:endParaRPr lang="en-ZA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b="1" dirty="0" smtClean="0"/>
              <a:t>The specification needs to be relevant to the proposed end use requirements.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b="1" dirty="0" smtClean="0"/>
              <a:t>Product samples are drawn and tested against the selected specification.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b="1" dirty="0" smtClean="0"/>
              <a:t>Product compliance with selected specification requirements will gain approval for the VeriCon quality certification scheme.</a:t>
            </a:r>
          </a:p>
          <a:p>
            <a:pPr lvl="1"/>
            <a:endParaRPr lang="en-ZA" dirty="0"/>
          </a:p>
        </p:txBody>
      </p:sp>
      <p:pic>
        <p:nvPicPr>
          <p:cNvPr id="4" name="Picture 3" descr="Contact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90499"/>
            <a:ext cx="2905125" cy="7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937" y="5647768"/>
            <a:ext cx="1744663" cy="10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7" y="277282"/>
            <a:ext cx="8534400" cy="1507067"/>
          </a:xfrm>
        </p:spPr>
        <p:txBody>
          <a:bodyPr/>
          <a:lstStyle/>
          <a:p>
            <a:r>
              <a:rPr lang="en-ZA" b="1" dirty="0"/>
              <a:t>The </a:t>
            </a:r>
            <a:r>
              <a:rPr lang="en-ZA" b="1" dirty="0" err="1"/>
              <a:t>Vericon</a:t>
            </a:r>
            <a:r>
              <a:rPr lang="en-ZA" b="1" dirty="0"/>
              <a:t> process – step by step</a:t>
            </a:r>
            <a:br>
              <a:rPr lang="en-ZA" b="1" dirty="0"/>
            </a:br>
            <a:r>
              <a:rPr lang="en-ZA" sz="2800" b="1" dirty="0"/>
              <a:t>Phase </a:t>
            </a:r>
            <a:r>
              <a:rPr lang="en-ZA" sz="2800" b="1" dirty="0" smtClean="0"/>
              <a:t>2 </a:t>
            </a:r>
            <a:r>
              <a:rPr lang="en-ZA" sz="2800" b="1" dirty="0"/>
              <a:t>– product </a:t>
            </a:r>
            <a:r>
              <a:rPr lang="en-ZA" sz="2800" b="1" dirty="0" smtClean="0"/>
              <a:t>listing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62" y="2314575"/>
            <a:ext cx="8534400" cy="3615267"/>
          </a:xfrm>
        </p:spPr>
        <p:txBody>
          <a:bodyPr/>
          <a:lstStyle/>
          <a:p>
            <a:r>
              <a:rPr lang="en-ZA" b="1" dirty="0" smtClean="0"/>
              <a:t>Approved Products from Approved Suppliers are listed on the VeriCon webpage.</a:t>
            </a:r>
          </a:p>
          <a:p>
            <a:pPr lvl="1"/>
            <a:r>
              <a:rPr lang="en-ZA" b="1" dirty="0" smtClean="0"/>
              <a:t>All listings are valid for a period of 1 year.</a:t>
            </a:r>
          </a:p>
          <a:p>
            <a:r>
              <a:rPr lang="en-ZA" b="1" dirty="0" smtClean="0"/>
              <a:t>The VeriCon webpage is accessible to all Purchasing Authorities looking for suitable approved suppliers.</a:t>
            </a:r>
          </a:p>
          <a:p>
            <a:r>
              <a:rPr lang="en-ZA" b="1" dirty="0" smtClean="0"/>
              <a:t>Defcon Protec continuously market and promote the VeriCon scheme to Purchasing Authorities and will reference the Approved Suppliers lists with prospective buyers.</a:t>
            </a:r>
          </a:p>
          <a:p>
            <a:endParaRPr lang="en-ZA" dirty="0"/>
          </a:p>
        </p:txBody>
      </p:sp>
      <p:pic>
        <p:nvPicPr>
          <p:cNvPr id="4" name="Picture 3" descr="Contact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90499"/>
            <a:ext cx="2905125" cy="7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937" y="5647768"/>
            <a:ext cx="1744663" cy="10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913</TotalTime>
  <Words>918</Words>
  <Application>Microsoft Office PowerPoint</Application>
  <PresentationFormat>Widescreen</PresentationFormat>
  <Paragraphs>109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BatangChe</vt:lpstr>
      <vt:lpstr>Aharoni</vt:lpstr>
      <vt:lpstr>Andalus</vt:lpstr>
      <vt:lpstr>Arial</vt:lpstr>
      <vt:lpstr>Calibri</vt:lpstr>
      <vt:lpstr>Century Gothic</vt:lpstr>
      <vt:lpstr>Open Sans</vt:lpstr>
      <vt:lpstr>Wingdings</vt:lpstr>
      <vt:lpstr>Wingdings 3</vt:lpstr>
      <vt:lpstr>Slice</vt:lpstr>
      <vt:lpstr>PowerPoint Presentation</vt:lpstr>
      <vt:lpstr>What is VeriCon? </vt:lpstr>
      <vt:lpstr>Quality protection </vt:lpstr>
      <vt:lpstr>Swing tags </vt:lpstr>
      <vt:lpstr>The VeriCon LOCKS signify: </vt:lpstr>
      <vt:lpstr>Value proposition </vt:lpstr>
      <vt:lpstr>PowerPoint Presentation</vt:lpstr>
      <vt:lpstr>The Vericon process – step by step Phase 1 – product approval</vt:lpstr>
      <vt:lpstr>The Vericon process – step by step Phase 2 – product listing</vt:lpstr>
      <vt:lpstr>The Vericon process – step by step Phase 3 – production approvals</vt:lpstr>
      <vt:lpstr>Ongoing verification</vt:lpstr>
      <vt:lpstr>Click, Scan and Download </vt:lpstr>
      <vt:lpstr>View the certificate of conformance</vt:lpstr>
      <vt:lpstr>Feedback from cell phone</vt:lpstr>
      <vt:lpstr>COSTS</vt:lpstr>
      <vt:lpstr>VERICON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Dicky Coetzee</dc:creator>
  <cp:lastModifiedBy>Dicky Coetzee</cp:lastModifiedBy>
  <cp:revision>21</cp:revision>
  <dcterms:created xsi:type="dcterms:W3CDTF">2018-09-10T15:14:33Z</dcterms:created>
  <dcterms:modified xsi:type="dcterms:W3CDTF">2018-09-11T06:28:21Z</dcterms:modified>
</cp:coreProperties>
</file>